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2" r:id="rId1"/>
  </p:sldMasterIdLst>
  <p:notesMasterIdLst>
    <p:notesMasterId r:id="rId14"/>
  </p:notesMasterIdLst>
  <p:sldIdLst>
    <p:sldId id="256" r:id="rId2"/>
    <p:sldId id="257" r:id="rId3"/>
    <p:sldId id="262" r:id="rId4"/>
    <p:sldId id="258" r:id="rId5"/>
    <p:sldId id="263" r:id="rId6"/>
    <p:sldId id="259" r:id="rId7"/>
    <p:sldId id="264" r:id="rId8"/>
    <p:sldId id="261" r:id="rId9"/>
    <p:sldId id="265" r:id="rId10"/>
    <p:sldId id="260"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0A2643-5CB8-4E62-92E7-1D908CA9D59B}" v="31" dt="2024-07-26T18:26:06.6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73" autoAdjust="0"/>
  </p:normalViewPr>
  <p:slideViewPr>
    <p:cSldViewPr snapToGrid="0">
      <p:cViewPr varScale="1">
        <p:scale>
          <a:sx n="74" d="100"/>
          <a:sy n="74" d="100"/>
        </p:scale>
        <p:origin x="10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B1CC43-E1DC-4051-85F8-47C3E4E2D43A}" type="datetimeFigureOut">
              <a:rPr lang="en-US" smtClean="0"/>
              <a:t>7/26/2024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E4BDD4-09EE-492D-B673-C122DD0A4D79}" type="slidenum">
              <a:rPr lang="en-US" smtClean="0"/>
              <a:t>‹#›</a:t>
            </a:fld>
            <a:endParaRPr lang="en-US"/>
          </a:p>
        </p:txBody>
      </p:sp>
    </p:spTree>
    <p:extLst>
      <p:ext uri="{BB962C8B-B14F-4D97-AF65-F5344CB8AC3E}">
        <p14:creationId xmlns:p14="http://schemas.microsoft.com/office/powerpoint/2010/main" val="560059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4BDD4-09EE-492D-B673-C122DD0A4D79}" type="slidenum">
              <a:rPr lang="en-US" smtClean="0"/>
              <a:t>2</a:t>
            </a:fld>
            <a:endParaRPr lang="en-US"/>
          </a:p>
        </p:txBody>
      </p:sp>
    </p:spTree>
    <p:extLst>
      <p:ext uri="{BB962C8B-B14F-4D97-AF65-F5344CB8AC3E}">
        <p14:creationId xmlns:p14="http://schemas.microsoft.com/office/powerpoint/2010/main" val="76437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4BDD4-09EE-492D-B673-C122DD0A4D79}" type="slidenum">
              <a:rPr lang="en-US" smtClean="0"/>
              <a:t>4</a:t>
            </a:fld>
            <a:endParaRPr lang="en-US"/>
          </a:p>
        </p:txBody>
      </p:sp>
    </p:spTree>
    <p:extLst>
      <p:ext uri="{BB962C8B-B14F-4D97-AF65-F5344CB8AC3E}">
        <p14:creationId xmlns:p14="http://schemas.microsoft.com/office/powerpoint/2010/main" val="2261950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7/26/2024</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172059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7/26/2024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645658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7/26/2024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893246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7/26/2024</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990090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7/26/2024</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825004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7/26/2024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031819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7/26/2024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749690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7/26/2024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831193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7/26/2024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702859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7/26/2024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351668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7/26/2024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085353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7/26/2024</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3107578798"/>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05" r:id="rId6"/>
    <p:sldLayoutId id="2147483801" r:id="rId7"/>
    <p:sldLayoutId id="2147483802" r:id="rId8"/>
    <p:sldLayoutId id="2147483803" r:id="rId9"/>
    <p:sldLayoutId id="2147483804" r:id="rId10"/>
    <p:sldLayoutId id="2147483806"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C2B0694-9420-623A-8476-8618448E7E61}"/>
              </a:ext>
            </a:extLst>
          </p:cNvPr>
          <p:cNvSpPr>
            <a:spLocks noGrp="1"/>
          </p:cNvSpPr>
          <p:nvPr>
            <p:ph type="ctrTitle"/>
          </p:nvPr>
        </p:nvSpPr>
        <p:spPr>
          <a:xfrm>
            <a:off x="530351" y="589788"/>
            <a:ext cx="6572969" cy="2527376"/>
          </a:xfrm>
        </p:spPr>
        <p:txBody>
          <a:bodyPr>
            <a:normAutofit/>
          </a:bodyPr>
          <a:lstStyle/>
          <a:p>
            <a:r>
              <a:rPr lang="en-US" sz="3600" dirty="0"/>
              <a:t>Managerial Economics</a:t>
            </a:r>
          </a:p>
        </p:txBody>
      </p:sp>
      <p:sp>
        <p:nvSpPr>
          <p:cNvPr id="3" name="Subtitle 2">
            <a:extLst>
              <a:ext uri="{FF2B5EF4-FFF2-40B4-BE49-F238E27FC236}">
                <a16:creationId xmlns:a16="http://schemas.microsoft.com/office/drawing/2014/main" id="{5DF28711-BEF7-464D-FACA-C538A0B50B5D}"/>
              </a:ext>
            </a:extLst>
          </p:cNvPr>
          <p:cNvSpPr>
            <a:spLocks noGrp="1"/>
          </p:cNvSpPr>
          <p:nvPr>
            <p:ph type="subTitle" idx="1"/>
          </p:nvPr>
        </p:nvSpPr>
        <p:spPr>
          <a:xfrm>
            <a:off x="530352" y="3380922"/>
            <a:ext cx="4922638" cy="3252023"/>
          </a:xfrm>
        </p:spPr>
        <p:txBody>
          <a:bodyPr>
            <a:normAutofit lnSpcReduction="10000"/>
          </a:bodyPr>
          <a:lstStyle/>
          <a:p>
            <a:r>
              <a:rPr lang="en-US" sz="2400" i="1" dirty="0"/>
              <a:t>News Analysis On Budget 2024</a:t>
            </a:r>
          </a:p>
          <a:p>
            <a:endParaRPr lang="en-US" sz="2400" i="1" dirty="0"/>
          </a:p>
          <a:p>
            <a:endParaRPr lang="en-US" sz="2400" i="1" dirty="0"/>
          </a:p>
          <a:p>
            <a:endParaRPr lang="en-US" sz="2400" i="1" dirty="0"/>
          </a:p>
          <a:p>
            <a:endParaRPr lang="en-US" sz="2400" i="1" dirty="0"/>
          </a:p>
          <a:p>
            <a:r>
              <a:rPr lang="en-US" sz="1600" dirty="0"/>
              <a:t>Ashwin Dhumal</a:t>
            </a:r>
          </a:p>
          <a:p>
            <a:r>
              <a:rPr lang="en-US" sz="1600" dirty="0"/>
              <a:t>Bill Gates Batch</a:t>
            </a:r>
          </a:p>
        </p:txBody>
      </p:sp>
      <p:grpSp>
        <p:nvGrpSpPr>
          <p:cNvPr id="40"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41"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2"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3"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6"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8" name="Freeform: Shape 47">
            <a:extLst>
              <a:ext uri="{FF2B5EF4-FFF2-40B4-BE49-F238E27FC236}">
                <a16:creationId xmlns:a16="http://schemas.microsoft.com/office/drawing/2014/main" id="{A019653D-2F73-443C-916C-3E9277B43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87002" y="5868567"/>
            <a:ext cx="3104998" cy="1002257"/>
          </a:xfrm>
          <a:custGeom>
            <a:avLst/>
            <a:gdLst>
              <a:gd name="connsiteX0" fmla="*/ 2220651 w 3104998"/>
              <a:gd name="connsiteY0" fmla="*/ 141 h 1002257"/>
              <a:gd name="connsiteX1" fmla="*/ 3076626 w 3104998"/>
              <a:gd name="connsiteY1" fmla="*/ 220708 h 1002257"/>
              <a:gd name="connsiteX2" fmla="*/ 3104998 w 3104998"/>
              <a:gd name="connsiteY2" fmla="*/ 237645 h 1002257"/>
              <a:gd name="connsiteX3" fmla="*/ 3104998 w 3104998"/>
              <a:gd name="connsiteY3" fmla="*/ 1002257 h 1002257"/>
              <a:gd name="connsiteX4" fmla="*/ 0 w 3104998"/>
              <a:gd name="connsiteY4" fmla="*/ 1002257 h 1002257"/>
              <a:gd name="connsiteX5" fmla="*/ 208734 w 3104998"/>
              <a:gd name="connsiteY5" fmla="*/ 868737 h 1002257"/>
              <a:gd name="connsiteX6" fmla="*/ 1364122 w 3104998"/>
              <a:gd name="connsiteY6" fmla="*/ 222705 h 1002257"/>
              <a:gd name="connsiteX7" fmla="*/ 2085269 w 3104998"/>
              <a:gd name="connsiteY7" fmla="*/ 7760 h 1002257"/>
              <a:gd name="connsiteX8" fmla="*/ 2220651 w 3104998"/>
              <a:gd name="connsiteY8" fmla="*/ 141 h 100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4998" h="1002257">
                <a:moveTo>
                  <a:pt x="2220651" y="141"/>
                </a:moveTo>
                <a:cubicBezTo>
                  <a:pt x="2532946" y="-4033"/>
                  <a:pt x="2819845" y="84824"/>
                  <a:pt x="3076626" y="220708"/>
                </a:cubicBezTo>
                <a:lnTo>
                  <a:pt x="3104998" y="237645"/>
                </a:lnTo>
                <a:lnTo>
                  <a:pt x="3104998" y="1002257"/>
                </a:lnTo>
                <a:lnTo>
                  <a:pt x="0" y="1002257"/>
                </a:lnTo>
                <a:lnTo>
                  <a:pt x="208734" y="868737"/>
                </a:lnTo>
                <a:cubicBezTo>
                  <a:pt x="716785" y="552239"/>
                  <a:pt x="1150146" y="315174"/>
                  <a:pt x="1364122" y="222705"/>
                </a:cubicBezTo>
                <a:cubicBezTo>
                  <a:pt x="1588430" y="125724"/>
                  <a:pt x="1824360" y="33775"/>
                  <a:pt x="2085269" y="7760"/>
                </a:cubicBezTo>
                <a:cubicBezTo>
                  <a:pt x="2130905" y="3232"/>
                  <a:pt x="2176037" y="737"/>
                  <a:pt x="2220651" y="141"/>
                </a:cubicBezTo>
                <a:close/>
              </a:path>
            </a:pathLst>
          </a:custGeom>
          <a:solidFill>
            <a:schemeClr val="accent5">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dirty="0"/>
          </a:p>
        </p:txBody>
      </p:sp>
      <p:grpSp>
        <p:nvGrpSpPr>
          <p:cNvPr id="50" name="Group 49">
            <a:extLst>
              <a:ext uri="{FF2B5EF4-FFF2-40B4-BE49-F238E27FC236}">
                <a16:creationId xmlns:a16="http://schemas.microsoft.com/office/drawing/2014/main" id="{7F3CC54C-8A5F-42B2-80EF-40005E1BB4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353866">
            <a:off x="9634789" y="5881498"/>
            <a:ext cx="1513209" cy="1055579"/>
            <a:chOff x="10631877" y="3331293"/>
            <a:chExt cx="1483323" cy="1034734"/>
          </a:xfrm>
          <a:solidFill>
            <a:schemeClr val="accent3">
              <a:lumMod val="40000"/>
              <a:lumOff val="60000"/>
            </a:schemeClr>
          </a:solidFill>
        </p:grpSpPr>
        <p:sp>
          <p:nvSpPr>
            <p:cNvPr id="51" name="Freeform: Shape 50">
              <a:extLst>
                <a:ext uri="{FF2B5EF4-FFF2-40B4-BE49-F238E27FC236}">
                  <a16:creationId xmlns:a16="http://schemas.microsoft.com/office/drawing/2014/main" id="{E38F654D-6D96-448F-AE05-4E663E789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C3EA0687-82A9-47B3-B116-5C1B18D7D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52">
              <a:extLst>
                <a:ext uri="{FF2B5EF4-FFF2-40B4-BE49-F238E27FC236}">
                  <a16:creationId xmlns:a16="http://schemas.microsoft.com/office/drawing/2014/main" id="{ED5F2F7D-9DEC-4069-8E1A-4E3957BE57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983079" y="3331293"/>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54" name="Graphic 12">
              <a:extLst>
                <a:ext uri="{FF2B5EF4-FFF2-40B4-BE49-F238E27FC236}">
                  <a16:creationId xmlns:a16="http://schemas.microsoft.com/office/drawing/2014/main" id="{6E6DDDD8-737D-4E46-B445-AA04E56BD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31877" y="4207203"/>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5" name="Graphic 15">
              <a:extLst>
                <a:ext uri="{FF2B5EF4-FFF2-40B4-BE49-F238E27FC236}">
                  <a16:creationId xmlns:a16="http://schemas.microsoft.com/office/drawing/2014/main" id="{C9F66857-2EF8-4463-BE6B-0E8835627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6" name="Graphic 15">
              <a:extLst>
                <a:ext uri="{FF2B5EF4-FFF2-40B4-BE49-F238E27FC236}">
                  <a16:creationId xmlns:a16="http://schemas.microsoft.com/office/drawing/2014/main" id="{11DA632B-97A1-4486-8F6A-1334D6814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8F9C102-1BB5-442E-8596-CD0923CF7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 name="Picture 13">
            <a:extLst>
              <a:ext uri="{FF2B5EF4-FFF2-40B4-BE49-F238E27FC236}">
                <a16:creationId xmlns:a16="http://schemas.microsoft.com/office/drawing/2014/main" id="{6E09BCA9-4C0A-95C4-DC48-BC64F965B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6377" y="-3277"/>
            <a:ext cx="1818947" cy="562898"/>
          </a:xfrm>
          <a:prstGeom prst="rect">
            <a:avLst/>
          </a:prstGeom>
        </p:spPr>
      </p:pic>
      <p:pic>
        <p:nvPicPr>
          <p:cNvPr id="9" name="Picture 8" descr="A stack of coins with blocks on them&#10;&#10;Description automatically generated">
            <a:extLst>
              <a:ext uri="{FF2B5EF4-FFF2-40B4-BE49-F238E27FC236}">
                <a16:creationId xmlns:a16="http://schemas.microsoft.com/office/drawing/2014/main" id="{EB48AC75-EA6A-D935-AF56-CDE40D7AE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242" y="1442568"/>
            <a:ext cx="5279884" cy="3954817"/>
          </a:xfrm>
          <a:prstGeom prst="rect">
            <a:avLst/>
          </a:prstGeom>
        </p:spPr>
      </p:pic>
    </p:spTree>
    <p:extLst>
      <p:ext uri="{BB962C8B-B14F-4D97-AF65-F5344CB8AC3E}">
        <p14:creationId xmlns:p14="http://schemas.microsoft.com/office/powerpoint/2010/main" val="241319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4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4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logo with elephants and text&#10;&#10;Description automatically generated">
            <a:extLst>
              <a:ext uri="{FF2B5EF4-FFF2-40B4-BE49-F238E27FC236}">
                <a16:creationId xmlns:a16="http://schemas.microsoft.com/office/drawing/2014/main" id="{683EDC67-8D34-68B2-F738-9113C36346A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25676" y="262908"/>
            <a:ext cx="9615949" cy="1602533"/>
          </a:xfrm>
        </p:spPr>
      </p:pic>
      <p:pic>
        <p:nvPicPr>
          <p:cNvPr id="10" name="Content Placeholder 9" descr="A screenshot of a newspaper&#10;&#10;Description automatically generated">
            <a:extLst>
              <a:ext uri="{FF2B5EF4-FFF2-40B4-BE49-F238E27FC236}">
                <a16:creationId xmlns:a16="http://schemas.microsoft.com/office/drawing/2014/main" id="{FF511354-CC6F-9B56-92C5-4DCAC7EE193C}"/>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5041" t="11290" r="10126" b="7262"/>
          <a:stretch/>
        </p:blipFill>
        <p:spPr>
          <a:xfrm>
            <a:off x="3726096" y="2182761"/>
            <a:ext cx="7974291" cy="4306530"/>
          </a:xfrm>
        </p:spPr>
      </p:pic>
      <p:sp>
        <p:nvSpPr>
          <p:cNvPr id="13" name="TextBox 12">
            <a:extLst>
              <a:ext uri="{FF2B5EF4-FFF2-40B4-BE49-F238E27FC236}">
                <a16:creationId xmlns:a16="http://schemas.microsoft.com/office/drawing/2014/main" id="{EBA079C3-BA20-8263-EFD7-6389D929743E}"/>
              </a:ext>
            </a:extLst>
          </p:cNvPr>
          <p:cNvSpPr txBox="1"/>
          <p:nvPr/>
        </p:nvSpPr>
        <p:spPr>
          <a:xfrm>
            <a:off x="629594" y="2690336"/>
            <a:ext cx="2428568" cy="1477328"/>
          </a:xfrm>
          <a:prstGeom prst="rect">
            <a:avLst/>
          </a:prstGeom>
          <a:noFill/>
        </p:spPr>
        <p:txBody>
          <a:bodyPr wrap="square" rtlCol="0">
            <a:spAutoFit/>
          </a:bodyPr>
          <a:lstStyle/>
          <a:p>
            <a:r>
              <a:rPr lang="en-US" dirty="0"/>
              <a:t>News Article from </a:t>
            </a:r>
          </a:p>
          <a:p>
            <a:r>
              <a:rPr lang="en-US" dirty="0"/>
              <a:t>The Times Of India Newspaper dated 24/07/2024.</a:t>
            </a:r>
          </a:p>
          <a:p>
            <a:endParaRPr lang="en-US" dirty="0"/>
          </a:p>
        </p:txBody>
      </p:sp>
      <p:pic>
        <p:nvPicPr>
          <p:cNvPr id="14" name="Picture 13">
            <a:extLst>
              <a:ext uri="{FF2B5EF4-FFF2-40B4-BE49-F238E27FC236}">
                <a16:creationId xmlns:a16="http://schemas.microsoft.com/office/drawing/2014/main" id="{E484D175-AD20-6CFC-BD4B-86DB92E058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3053" y="0"/>
            <a:ext cx="1818947" cy="562898"/>
          </a:xfrm>
          <a:prstGeom prst="rect">
            <a:avLst/>
          </a:prstGeom>
        </p:spPr>
      </p:pic>
    </p:spTree>
    <p:extLst>
      <p:ext uri="{BB962C8B-B14F-4D97-AF65-F5344CB8AC3E}">
        <p14:creationId xmlns:p14="http://schemas.microsoft.com/office/powerpoint/2010/main" val="2406163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5" name="Content Placeholder 4" descr="A logo with elephants and text">
            <a:extLst>
              <a:ext uri="{FF2B5EF4-FFF2-40B4-BE49-F238E27FC236}">
                <a16:creationId xmlns:a16="http://schemas.microsoft.com/office/drawing/2014/main" id="{708DFCC7-6137-C183-6EA4-7B53C0F6DDD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141" r="6531"/>
          <a:stretch/>
        </p:blipFill>
        <p:spPr>
          <a:xfrm>
            <a:off x="1789470" y="0"/>
            <a:ext cx="8674175" cy="1889100"/>
          </a:xfrm>
        </p:spPr>
      </p:pic>
      <p:pic>
        <p:nvPicPr>
          <p:cNvPr id="6" name="Picture 5">
            <a:extLst>
              <a:ext uri="{FF2B5EF4-FFF2-40B4-BE49-F238E27FC236}">
                <a16:creationId xmlns:a16="http://schemas.microsoft.com/office/drawing/2014/main" id="{2C187B54-A7BB-5493-4DDF-94655FF4B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6377" y="-3277"/>
            <a:ext cx="1818947" cy="562898"/>
          </a:xfrm>
          <a:prstGeom prst="rect">
            <a:avLst/>
          </a:prstGeom>
        </p:spPr>
      </p:pic>
      <p:sp>
        <p:nvSpPr>
          <p:cNvPr id="7" name="TextBox 6">
            <a:extLst>
              <a:ext uri="{FF2B5EF4-FFF2-40B4-BE49-F238E27FC236}">
                <a16:creationId xmlns:a16="http://schemas.microsoft.com/office/drawing/2014/main" id="{430E435B-90C8-8499-6523-E5D7DD5B3177}"/>
              </a:ext>
            </a:extLst>
          </p:cNvPr>
          <p:cNvSpPr txBox="1"/>
          <p:nvPr/>
        </p:nvSpPr>
        <p:spPr>
          <a:xfrm>
            <a:off x="589280" y="2600960"/>
            <a:ext cx="10078720" cy="3646126"/>
          </a:xfrm>
          <a:prstGeom prst="rect">
            <a:avLst/>
          </a:prstGeom>
          <a:noFill/>
        </p:spPr>
        <p:txBody>
          <a:bodyPr wrap="square" rtlCol="0">
            <a:spAutoFit/>
          </a:bodyPr>
          <a:lstStyle/>
          <a:p>
            <a:pPr algn="just">
              <a:lnSpc>
                <a:spcPct val="115000"/>
              </a:lnSpc>
              <a:spcAft>
                <a:spcPts val="800"/>
              </a:spcAft>
            </a:pPr>
            <a:r>
              <a:rPr lang="en-US" sz="1600" kern="100" dirty="0">
                <a:latin typeface="Times New Roman" panose="02020603050405020304" pitchFamily="18" charset="0"/>
                <a:cs typeface="Times New Roman" panose="02020603050405020304" pitchFamily="18" charset="0"/>
              </a:rPr>
              <a:t>The finance minister Nirmala Sitharaman's 2024 budget is summarized in the article "Race On, FM Revs Up For Poll Position," along with its main points and ramifications.</a:t>
            </a:r>
          </a:p>
          <a:p>
            <a:pPr algn="just">
              <a:lnSpc>
                <a:spcPct val="115000"/>
              </a:lnSpc>
              <a:spcAft>
                <a:spcPts val="800"/>
              </a:spcAft>
            </a:pPr>
            <a:r>
              <a:rPr lang="en-US" sz="1600" b="1" kern="100" dirty="0">
                <a:latin typeface="Times New Roman" panose="02020603050405020304" pitchFamily="18" charset="0"/>
                <a:cs typeface="Times New Roman" panose="02020603050405020304" pitchFamily="18" charset="0"/>
              </a:rPr>
              <a:t>Increased Standard Deduction:</a:t>
            </a:r>
            <a:r>
              <a:rPr lang="en-US" sz="1600" kern="100" dirty="0">
                <a:latin typeface="Times New Roman" panose="02020603050405020304" pitchFamily="18" charset="0"/>
                <a:cs typeface="Times New Roman" panose="02020603050405020304" pitchFamily="18" charset="0"/>
              </a:rPr>
              <a:t> For salaried workers, the standard deduction has increased to ₹75,000 from ₹50,000. With this modification, individuals earning more than ₹10 lakh can benefit from an extra ₹7,500 in tax savings.</a:t>
            </a:r>
          </a:p>
          <a:p>
            <a:pPr algn="just">
              <a:lnSpc>
                <a:spcPct val="115000"/>
              </a:lnSpc>
              <a:spcAft>
                <a:spcPts val="800"/>
              </a:spcAft>
            </a:pPr>
            <a:r>
              <a:rPr lang="en-US" sz="1600" b="1" kern="100" dirty="0">
                <a:latin typeface="Times New Roman" panose="02020603050405020304" pitchFamily="18" charset="0"/>
                <a:cs typeface="Times New Roman" panose="02020603050405020304" pitchFamily="18" charset="0"/>
              </a:rPr>
              <a:t>Revised Income Tax Slabs:</a:t>
            </a:r>
            <a:r>
              <a:rPr lang="en-US" sz="1600" kern="100" dirty="0">
                <a:latin typeface="Times New Roman" panose="02020603050405020304" pitchFamily="18" charset="0"/>
                <a:cs typeface="Times New Roman" panose="02020603050405020304" pitchFamily="18" charset="0"/>
              </a:rPr>
              <a:t> The income band rates under the new tax regime have been lowered. For example, the 10% tax rate begins at ₹10 lakh (formerly ₹9 lakh), and the 5% tax rate now runs from ₹3 lakh to ₹7 lakh (up from ₹6 lakh). For people whose salaries exceed ₹10 lakh a year, this modification might result in savings of up to ₹17,500.</a:t>
            </a:r>
          </a:p>
          <a:p>
            <a:pPr algn="just">
              <a:lnSpc>
                <a:spcPct val="115000"/>
              </a:lnSpc>
              <a:spcAft>
                <a:spcPts val="800"/>
              </a:spcAft>
            </a:pPr>
            <a:r>
              <a:rPr lang="en-US" sz="1600" b="1" kern="100" dirty="0">
                <a:latin typeface="Times New Roman" panose="02020603050405020304" pitchFamily="18" charset="0"/>
                <a:cs typeface="Times New Roman" panose="02020603050405020304" pitchFamily="18" charset="0"/>
              </a:rPr>
              <a:t>Job Creation:</a:t>
            </a:r>
            <a:r>
              <a:rPr lang="en-US" sz="1600" kern="100" dirty="0">
                <a:latin typeface="Times New Roman" panose="02020603050405020304" pitchFamily="18" charset="0"/>
                <a:cs typeface="Times New Roman" panose="02020603050405020304" pitchFamily="18" charset="0"/>
              </a:rPr>
              <a:t> The budget prioritizes creating jobs through a number of initiatives. This includes plans to </a:t>
            </a:r>
            <a:r>
              <a:rPr lang="en-US" sz="1600" kern="100">
                <a:latin typeface="Times New Roman" panose="02020603050405020304" pitchFamily="18" charset="0"/>
                <a:cs typeface="Times New Roman" panose="02020603050405020304" pitchFamily="18" charset="0"/>
              </a:rPr>
              <a:t>offer             10 </a:t>
            </a:r>
            <a:r>
              <a:rPr lang="en-US" sz="1600" kern="100" dirty="0">
                <a:latin typeface="Times New Roman" panose="02020603050405020304" pitchFamily="18" charset="0"/>
                <a:cs typeface="Times New Roman" panose="02020603050405020304" pitchFamily="18" charset="0"/>
              </a:rPr>
              <a:t>million internships, a new credit guarantee program for MSMEs, and higher Mudra loan ceilings.</a:t>
            </a:r>
          </a:p>
          <a:p>
            <a:pPr algn="just"/>
            <a:r>
              <a:rPr lang="en-US" sz="1600" b="1" kern="100" dirty="0">
                <a:latin typeface="Times New Roman" panose="02020603050405020304" pitchFamily="18" charset="0"/>
                <a:cs typeface="Times New Roman" panose="02020603050405020304" pitchFamily="18" charset="0"/>
              </a:rPr>
              <a:t>Higher Education Loans:</a:t>
            </a:r>
            <a:r>
              <a:rPr lang="en-US" sz="1600" kern="100" dirty="0">
                <a:latin typeface="Times New Roman" panose="02020603050405020304" pitchFamily="18" charset="0"/>
                <a:cs typeface="Times New Roman" panose="02020603050405020304" pitchFamily="18" charset="0"/>
              </a:rPr>
              <a:t> In order to finance higher education, loans up to ₹10 lakh would be granted to individuals who have not previously benefited from government initiatives.</a:t>
            </a:r>
          </a:p>
        </p:txBody>
      </p:sp>
    </p:spTree>
    <p:extLst>
      <p:ext uri="{BB962C8B-B14F-4D97-AF65-F5344CB8AC3E}">
        <p14:creationId xmlns:p14="http://schemas.microsoft.com/office/powerpoint/2010/main" val="385248680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ABC0-6842-75D3-6A73-4398194D8A4B}"/>
              </a:ext>
            </a:extLst>
          </p:cNvPr>
          <p:cNvSpPr>
            <a:spLocks noGrp="1"/>
          </p:cNvSpPr>
          <p:nvPr>
            <p:ph type="title"/>
          </p:nvPr>
        </p:nvSpPr>
        <p:spPr>
          <a:xfrm>
            <a:off x="525718" y="787068"/>
            <a:ext cx="10077556" cy="3215972"/>
          </a:xfrm>
        </p:spPr>
        <p:txBody>
          <a:bodyPr>
            <a:normAutofit/>
          </a:bodyPr>
          <a:lstStyle/>
          <a:p>
            <a:pPr algn="ctr"/>
            <a:r>
              <a:rPr lang="en-US" sz="6600" b="1" i="0" dirty="0"/>
              <a:t>     THANK YOU</a:t>
            </a:r>
          </a:p>
        </p:txBody>
      </p:sp>
    </p:spTree>
    <p:extLst>
      <p:ext uri="{BB962C8B-B14F-4D97-AF65-F5344CB8AC3E}">
        <p14:creationId xmlns:p14="http://schemas.microsoft.com/office/powerpoint/2010/main" val="2210251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Red text on a white background&#10;&#10;Description automatically generated">
            <a:extLst>
              <a:ext uri="{FF2B5EF4-FFF2-40B4-BE49-F238E27FC236}">
                <a16:creationId xmlns:a16="http://schemas.microsoft.com/office/drawing/2014/main" id="{9751E7DB-B654-5B20-F20D-DA5B818DDC0C}"/>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24066" b="15094"/>
          <a:stretch/>
        </p:blipFill>
        <p:spPr>
          <a:xfrm>
            <a:off x="1470404" y="353961"/>
            <a:ext cx="8342189" cy="1406014"/>
          </a:xfrm>
        </p:spPr>
      </p:pic>
      <p:pic>
        <p:nvPicPr>
          <p:cNvPr id="8" name="Content Placeholder 7" descr="A screenshot of a computer&#10;&#10;Description automatically generated">
            <a:extLst>
              <a:ext uri="{FF2B5EF4-FFF2-40B4-BE49-F238E27FC236}">
                <a16:creationId xmlns:a16="http://schemas.microsoft.com/office/drawing/2014/main" id="{AFBB9829-5DBD-9555-0996-459E4780B549}"/>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15560" t="9046" r="19862" b="8395"/>
          <a:stretch/>
        </p:blipFill>
        <p:spPr>
          <a:xfrm>
            <a:off x="4869665" y="1833784"/>
            <a:ext cx="6781560" cy="4876733"/>
          </a:xfrm>
        </p:spPr>
      </p:pic>
      <p:sp>
        <p:nvSpPr>
          <p:cNvPr id="12" name="TextBox 11">
            <a:extLst>
              <a:ext uri="{FF2B5EF4-FFF2-40B4-BE49-F238E27FC236}">
                <a16:creationId xmlns:a16="http://schemas.microsoft.com/office/drawing/2014/main" id="{5EFF5A9D-3A72-0411-1B0D-A2E40D3E88A6}"/>
              </a:ext>
            </a:extLst>
          </p:cNvPr>
          <p:cNvSpPr txBox="1"/>
          <p:nvPr/>
        </p:nvSpPr>
        <p:spPr>
          <a:xfrm>
            <a:off x="540775" y="2802194"/>
            <a:ext cx="2359741" cy="1200329"/>
          </a:xfrm>
          <a:prstGeom prst="rect">
            <a:avLst/>
          </a:prstGeom>
          <a:noFill/>
        </p:spPr>
        <p:txBody>
          <a:bodyPr wrap="square" rtlCol="0">
            <a:spAutoFit/>
          </a:bodyPr>
          <a:lstStyle/>
          <a:p>
            <a:r>
              <a:rPr lang="en-US" dirty="0"/>
              <a:t>News Article from Business Standard Newspaper dated 24/07/2024.</a:t>
            </a:r>
          </a:p>
        </p:txBody>
      </p:sp>
      <p:pic>
        <p:nvPicPr>
          <p:cNvPr id="13" name="Picture 12">
            <a:extLst>
              <a:ext uri="{FF2B5EF4-FFF2-40B4-BE49-F238E27FC236}">
                <a16:creationId xmlns:a16="http://schemas.microsoft.com/office/drawing/2014/main" id="{4E1A5F70-F8AF-F4D0-0381-5F321FA3AA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3053" y="0"/>
            <a:ext cx="1818947" cy="562898"/>
          </a:xfrm>
          <a:prstGeom prst="rect">
            <a:avLst/>
          </a:prstGeom>
        </p:spPr>
      </p:pic>
    </p:spTree>
    <p:extLst>
      <p:ext uri="{BB962C8B-B14F-4D97-AF65-F5344CB8AC3E}">
        <p14:creationId xmlns:p14="http://schemas.microsoft.com/office/powerpoint/2010/main" val="935364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Red text on a white background&#10;&#10;Description automatically generated">
            <a:extLst>
              <a:ext uri="{FF2B5EF4-FFF2-40B4-BE49-F238E27FC236}">
                <a16:creationId xmlns:a16="http://schemas.microsoft.com/office/drawing/2014/main" id="{2303D8E5-96E6-5998-CF80-08B8D60BEEAF}"/>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4318" t="17537" r="3938" b="19116"/>
          <a:stretch/>
        </p:blipFill>
        <p:spPr>
          <a:xfrm>
            <a:off x="1263265" y="429355"/>
            <a:ext cx="8759536" cy="1381992"/>
          </a:xfrm>
        </p:spPr>
      </p:pic>
      <p:pic>
        <p:nvPicPr>
          <p:cNvPr id="7" name="Picture 6">
            <a:extLst>
              <a:ext uri="{FF2B5EF4-FFF2-40B4-BE49-F238E27FC236}">
                <a16:creationId xmlns:a16="http://schemas.microsoft.com/office/drawing/2014/main" id="{77B5AD29-C899-9206-06FC-1FC8C1675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6377" y="-3277"/>
            <a:ext cx="1818947" cy="562898"/>
          </a:xfrm>
          <a:prstGeom prst="rect">
            <a:avLst/>
          </a:prstGeom>
        </p:spPr>
      </p:pic>
      <p:sp>
        <p:nvSpPr>
          <p:cNvPr id="11" name="TextBox 10">
            <a:extLst>
              <a:ext uri="{FF2B5EF4-FFF2-40B4-BE49-F238E27FC236}">
                <a16:creationId xmlns:a16="http://schemas.microsoft.com/office/drawing/2014/main" id="{599FDD2B-614A-5D1B-B616-B3C5DEB47900}"/>
              </a:ext>
            </a:extLst>
          </p:cNvPr>
          <p:cNvSpPr txBox="1"/>
          <p:nvPr/>
        </p:nvSpPr>
        <p:spPr>
          <a:xfrm>
            <a:off x="567267" y="2580217"/>
            <a:ext cx="10151533" cy="3330142"/>
          </a:xfrm>
          <a:prstGeom prst="rect">
            <a:avLst/>
          </a:prstGeom>
          <a:noFill/>
        </p:spPr>
        <p:txBody>
          <a:bodyPr wrap="square" rtlCol="0">
            <a:spAutoFit/>
          </a:bodyPr>
          <a:lstStyle/>
          <a:p>
            <a:pPr algn="just">
              <a:lnSpc>
                <a:spcPct val="115000"/>
              </a:lnSpc>
              <a:spcAft>
                <a:spcPts val="800"/>
              </a:spcAft>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The above article provides a thorough summary of the budgetary and fiscal policy adjustments made by the Indian government in recent years, particularly considering the pandemic and its aftermath.</a:t>
            </a:r>
          </a:p>
          <a:p>
            <a:pPr algn="just">
              <a:lnSpc>
                <a:spcPct val="115000"/>
              </a:lnSpc>
              <a:spcAft>
                <a:spcPts val="800"/>
              </a:spcAft>
            </a:pP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Gross Market Borrowings:</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The government plans to stabilize fiscal parameters in order to keep the deficit below 4.5% in spite of higher borrowing.</a:t>
            </a:r>
          </a:p>
          <a:p>
            <a:pPr algn="just">
              <a:lnSpc>
                <a:spcPct val="115000"/>
              </a:lnSpc>
              <a:spcAft>
                <a:spcPts val="800"/>
              </a:spcAft>
            </a:pP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Total Expenditure: </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In absolute terms, total expenditures has increased due to increased government spending. On the other hand, expressed as a percentage of GDP, it suggests a regulated and balanced growth strategy.</a:t>
            </a:r>
          </a:p>
          <a:p>
            <a:pPr algn="just"/>
            <a:r>
              <a:rPr lang="en-US" sz="1600" b="1" dirty="0">
                <a:effectLst/>
                <a:latin typeface="Times New Roman" panose="02020603050405020304" pitchFamily="18" charset="0"/>
                <a:ea typeface="Aptos" panose="020B0004020202020204" pitchFamily="34" charset="0"/>
                <a:cs typeface="Times New Roman" panose="02020603050405020304" pitchFamily="18" charset="0"/>
              </a:rPr>
              <a:t>Deficits:</a:t>
            </a: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 Although it has varied, the gross budget deficit as a proportion of GDP has been declining recently. </a:t>
            </a:r>
          </a:p>
          <a:p>
            <a:pPr algn="just"/>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The article suggests that attempts to manage and lower the deficit are still ongoing. </a:t>
            </a:r>
            <a:b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Additionally, the gross revenue deficit has been tightly controlled, a downward trend suggests budgetary discipline.</a:t>
            </a:r>
            <a:b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The Indian government has been very careful to strike a balance between growing capital investment, reducing subsidies, and managing deficits, as the article illustrates.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8264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44826A5-F69D-624D-4395-50CC0CDB2CB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718870" y="681038"/>
            <a:ext cx="8546531" cy="939381"/>
          </a:xfrm>
        </p:spPr>
      </p:pic>
      <p:pic>
        <p:nvPicPr>
          <p:cNvPr id="8" name="Content Placeholder 7" descr="A screen shot of a newspaper&#10;&#10;Description automatically generated">
            <a:extLst>
              <a:ext uri="{FF2B5EF4-FFF2-40B4-BE49-F238E27FC236}">
                <a16:creationId xmlns:a16="http://schemas.microsoft.com/office/drawing/2014/main" id="{C8669783-C4AC-8104-5BD4-1832CD7C25AB}"/>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18209" t="9407" r="22478" b="6066"/>
          <a:stretch/>
        </p:blipFill>
        <p:spPr>
          <a:xfrm>
            <a:off x="5535561" y="1620419"/>
            <a:ext cx="6282814" cy="5036420"/>
          </a:xfrm>
        </p:spPr>
      </p:pic>
      <p:sp>
        <p:nvSpPr>
          <p:cNvPr id="9" name="TextBox 8">
            <a:extLst>
              <a:ext uri="{FF2B5EF4-FFF2-40B4-BE49-F238E27FC236}">
                <a16:creationId xmlns:a16="http://schemas.microsoft.com/office/drawing/2014/main" id="{A9D41C9E-BDB7-3B1F-B31F-852835FEA36F}"/>
              </a:ext>
            </a:extLst>
          </p:cNvPr>
          <p:cNvSpPr txBox="1"/>
          <p:nvPr/>
        </p:nvSpPr>
        <p:spPr>
          <a:xfrm>
            <a:off x="530941" y="2828835"/>
            <a:ext cx="2595716" cy="1200329"/>
          </a:xfrm>
          <a:prstGeom prst="rect">
            <a:avLst/>
          </a:prstGeom>
          <a:noFill/>
        </p:spPr>
        <p:txBody>
          <a:bodyPr wrap="square" rtlCol="0">
            <a:spAutoFit/>
          </a:bodyPr>
          <a:lstStyle/>
          <a:p>
            <a:r>
              <a:rPr lang="en-US" dirty="0"/>
              <a:t>News Article from </a:t>
            </a:r>
          </a:p>
          <a:p>
            <a:r>
              <a:rPr lang="en-US" dirty="0"/>
              <a:t>The Economic Times Newspaper dated 24/07/2024.</a:t>
            </a:r>
          </a:p>
        </p:txBody>
      </p:sp>
      <p:pic>
        <p:nvPicPr>
          <p:cNvPr id="10" name="Picture 9">
            <a:extLst>
              <a:ext uri="{FF2B5EF4-FFF2-40B4-BE49-F238E27FC236}">
                <a16:creationId xmlns:a16="http://schemas.microsoft.com/office/drawing/2014/main" id="{6BA77713-91E7-16A7-3471-B8290C97A9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3053" y="0"/>
            <a:ext cx="1818947" cy="562898"/>
          </a:xfrm>
          <a:prstGeom prst="rect">
            <a:avLst/>
          </a:prstGeom>
        </p:spPr>
      </p:pic>
    </p:spTree>
    <p:extLst>
      <p:ext uri="{BB962C8B-B14F-4D97-AF65-F5344CB8AC3E}">
        <p14:creationId xmlns:p14="http://schemas.microsoft.com/office/powerpoint/2010/main" val="1831733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56327E4-D9DF-0A39-1D4F-EF00F30D18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1652" y="682546"/>
            <a:ext cx="8977268" cy="986724"/>
          </a:xfrm>
        </p:spPr>
      </p:pic>
      <p:pic>
        <p:nvPicPr>
          <p:cNvPr id="6" name="Picture 5">
            <a:extLst>
              <a:ext uri="{FF2B5EF4-FFF2-40B4-BE49-F238E27FC236}">
                <a16:creationId xmlns:a16="http://schemas.microsoft.com/office/drawing/2014/main" id="{92B4DD12-8B9D-6D19-92B4-B324DAA96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6377" y="-3277"/>
            <a:ext cx="1818947" cy="562898"/>
          </a:xfrm>
          <a:prstGeom prst="rect">
            <a:avLst/>
          </a:prstGeom>
        </p:spPr>
      </p:pic>
      <p:sp>
        <p:nvSpPr>
          <p:cNvPr id="7" name="TextBox 6">
            <a:extLst>
              <a:ext uri="{FF2B5EF4-FFF2-40B4-BE49-F238E27FC236}">
                <a16:creationId xmlns:a16="http://schemas.microsoft.com/office/drawing/2014/main" id="{509EB0B1-68D8-6431-3220-5F29655198F8}"/>
              </a:ext>
            </a:extLst>
          </p:cNvPr>
          <p:cNvSpPr txBox="1"/>
          <p:nvPr/>
        </p:nvSpPr>
        <p:spPr>
          <a:xfrm>
            <a:off x="599440" y="2682240"/>
            <a:ext cx="10039480" cy="2837700"/>
          </a:xfrm>
          <a:prstGeom prst="rect">
            <a:avLst/>
          </a:prstGeom>
          <a:noFill/>
        </p:spPr>
        <p:txBody>
          <a:bodyPr wrap="square" rtlCol="0">
            <a:spAutoFit/>
          </a:bodyPr>
          <a:lstStyle/>
          <a:p>
            <a:pPr algn="just">
              <a:lnSpc>
                <a:spcPct val="115000"/>
              </a:lnSpc>
              <a:spcAft>
                <a:spcPts val="800"/>
              </a:spcAft>
            </a:pPr>
            <a:r>
              <a:rPr lang="en-US" sz="1600" kern="100" dirty="0">
                <a:latin typeface="Times New Roman" panose="02020603050405020304" pitchFamily="18" charset="0"/>
                <a:cs typeface="Times New Roman" panose="02020603050405020304" pitchFamily="18" charset="0"/>
              </a:rPr>
              <a:t>The above article offers commentary on the FY 2024 Indian budget and offers insights into the fiscal policies, budgetary allotments, and economic tactics of the administration.</a:t>
            </a:r>
          </a:p>
          <a:p>
            <a:pPr algn="just">
              <a:lnSpc>
                <a:spcPct val="115000"/>
              </a:lnSpc>
              <a:spcAft>
                <a:spcPts val="800"/>
              </a:spcAft>
            </a:pPr>
            <a:r>
              <a:rPr lang="en-US" sz="1600" b="1" kern="100" dirty="0">
                <a:latin typeface="Times New Roman" panose="02020603050405020304" pitchFamily="18" charset="0"/>
                <a:cs typeface="Times New Roman" panose="02020603050405020304" pitchFamily="18" charset="0"/>
              </a:rPr>
              <a:t>Current Situation:</a:t>
            </a:r>
            <a:r>
              <a:rPr lang="en-US" sz="1600" kern="100" dirty="0">
                <a:latin typeface="Times New Roman" panose="02020603050405020304" pitchFamily="18" charset="0"/>
                <a:cs typeface="Times New Roman" panose="02020603050405020304" pitchFamily="18" charset="0"/>
              </a:rPr>
              <a:t> Estimates for FY2025's fiscal deficit indicate a sharp decline from FY2024's 5.6% to 4.9%.</a:t>
            </a:r>
          </a:p>
          <a:p>
            <a:pPr algn="just">
              <a:lnSpc>
                <a:spcPct val="115000"/>
              </a:lnSpc>
              <a:spcAft>
                <a:spcPts val="800"/>
              </a:spcAft>
            </a:pPr>
            <a:r>
              <a:rPr lang="en-US" sz="1600" b="1" kern="100" dirty="0">
                <a:latin typeface="Times New Roman" panose="02020603050405020304" pitchFamily="18" charset="0"/>
                <a:cs typeface="Times New Roman" panose="02020603050405020304" pitchFamily="18" charset="0"/>
              </a:rPr>
              <a:t>Projection:</a:t>
            </a:r>
            <a:r>
              <a:rPr lang="en-US" sz="1600" kern="100" dirty="0">
                <a:latin typeface="Times New Roman" panose="02020603050405020304" pitchFamily="18" charset="0"/>
                <a:cs typeface="Times New Roman" panose="02020603050405020304" pitchFamily="18" charset="0"/>
              </a:rPr>
              <a:t> Forecasted nominal GDP growth for FY25 is 10.5%, up from FY24's 9.6%. </a:t>
            </a:r>
            <a:br>
              <a:rPr lang="en-US" sz="1600" kern="100" dirty="0">
                <a:latin typeface="Times New Roman" panose="02020603050405020304" pitchFamily="18" charset="0"/>
                <a:cs typeface="Times New Roman" panose="02020603050405020304" pitchFamily="18" charset="0"/>
              </a:rPr>
            </a:br>
            <a:r>
              <a:rPr lang="en-US" sz="1600" kern="100" dirty="0">
                <a:latin typeface="Times New Roman" panose="02020603050405020304" pitchFamily="18" charset="0"/>
                <a:cs typeface="Times New Roman" panose="02020603050405020304" pitchFamily="18" charset="0"/>
              </a:rPr>
              <a:t>Compared to the first projection of ₹11.8 lakh crore for FY24, net market borrowing is predicted to be ₹11.6 lakh crore in FY25.</a:t>
            </a:r>
          </a:p>
          <a:p>
            <a:pPr algn="just"/>
            <a:r>
              <a:rPr lang="en-US" sz="1600" b="1" kern="100" dirty="0">
                <a:latin typeface="Times New Roman" panose="02020603050405020304" pitchFamily="18" charset="0"/>
                <a:cs typeface="Times New Roman" panose="02020603050405020304" pitchFamily="18" charset="0"/>
              </a:rPr>
              <a:t>Forecast</a:t>
            </a:r>
            <a:r>
              <a:rPr lang="en-US" sz="1600" kern="100" dirty="0">
                <a:latin typeface="Times New Roman" panose="02020603050405020304" pitchFamily="18" charset="0"/>
                <a:cs typeface="Times New Roman" panose="02020603050405020304" pitchFamily="18" charset="0"/>
              </a:rPr>
              <a:t>: Compared to ₹32,000 crore in FY24, STT collection is expected to reach ₹37,000 crore in FY25. </a:t>
            </a:r>
            <a:br>
              <a:rPr lang="en-US" sz="1600" kern="100" dirty="0">
                <a:latin typeface="Times New Roman" panose="02020603050405020304" pitchFamily="18" charset="0"/>
                <a:cs typeface="Times New Roman" panose="02020603050405020304" pitchFamily="18" charset="0"/>
              </a:rPr>
            </a:br>
            <a:r>
              <a:rPr lang="en-US" sz="1600" kern="100" dirty="0">
                <a:latin typeface="Times New Roman" panose="02020603050405020304" pitchFamily="18" charset="0"/>
                <a:cs typeface="Times New Roman" panose="02020603050405020304" pitchFamily="18" charset="0"/>
              </a:rPr>
              <a:t>Raising taxes on speculative transactions, such as futures and options, and significantly raising the STT demonstrate a desire to reduce excessive speculation and raise money.</a:t>
            </a:r>
          </a:p>
        </p:txBody>
      </p:sp>
    </p:spTree>
    <p:extLst>
      <p:ext uri="{BB962C8B-B14F-4D97-AF65-F5344CB8AC3E}">
        <p14:creationId xmlns:p14="http://schemas.microsoft.com/office/powerpoint/2010/main" val="3169845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
            <a:extLst>
              <a:ext uri="{FF2B5EF4-FFF2-40B4-BE49-F238E27FC236}">
                <a16:creationId xmlns:a16="http://schemas.microsoft.com/office/drawing/2014/main" id="{50C16BA8-3B2F-E57D-875A-0E3DFB6FBF5B}"/>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2667" t="22286" r="51321" b="53795"/>
          <a:stretch/>
        </p:blipFill>
        <p:spPr>
          <a:xfrm>
            <a:off x="1661653" y="240891"/>
            <a:ext cx="5653548" cy="2112286"/>
          </a:xfrm>
        </p:spPr>
      </p:pic>
      <p:pic>
        <p:nvPicPr>
          <p:cNvPr id="6" name="Content Placeholder 5" descr="A screenshot of a computer&#10;&#10;Description automatically generated">
            <a:extLst>
              <a:ext uri="{FF2B5EF4-FFF2-40B4-BE49-F238E27FC236}">
                <a16:creationId xmlns:a16="http://schemas.microsoft.com/office/drawing/2014/main" id="{4DE97DA5-6AB2-D332-F9A9-8E26B77A00D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4275" t="9293" r="51678" b="5555"/>
          <a:stretch/>
        </p:blipFill>
        <p:spPr>
          <a:xfrm>
            <a:off x="7315201" y="240891"/>
            <a:ext cx="3201200" cy="6376218"/>
          </a:xfrm>
        </p:spPr>
      </p:pic>
      <p:sp>
        <p:nvSpPr>
          <p:cNvPr id="9" name="TextBox 8">
            <a:extLst>
              <a:ext uri="{FF2B5EF4-FFF2-40B4-BE49-F238E27FC236}">
                <a16:creationId xmlns:a16="http://schemas.microsoft.com/office/drawing/2014/main" id="{78AA03D6-2C7C-8BB5-D6FE-14A9BE2D6715}"/>
              </a:ext>
            </a:extLst>
          </p:cNvPr>
          <p:cNvSpPr txBox="1"/>
          <p:nvPr/>
        </p:nvSpPr>
        <p:spPr>
          <a:xfrm>
            <a:off x="623548" y="2684649"/>
            <a:ext cx="2349909" cy="1200329"/>
          </a:xfrm>
          <a:prstGeom prst="rect">
            <a:avLst/>
          </a:prstGeom>
          <a:noFill/>
        </p:spPr>
        <p:txBody>
          <a:bodyPr wrap="square" rtlCol="0">
            <a:spAutoFit/>
          </a:bodyPr>
          <a:lstStyle/>
          <a:p>
            <a:r>
              <a:rPr lang="en-US" dirty="0"/>
              <a:t>News Article from </a:t>
            </a:r>
          </a:p>
          <a:p>
            <a:r>
              <a:rPr lang="en-US" dirty="0"/>
              <a:t>Mint Newspaper dated 24/07/2024.</a:t>
            </a:r>
          </a:p>
          <a:p>
            <a:endParaRPr lang="en-US" dirty="0"/>
          </a:p>
        </p:txBody>
      </p:sp>
      <p:pic>
        <p:nvPicPr>
          <p:cNvPr id="10" name="Picture 9">
            <a:extLst>
              <a:ext uri="{FF2B5EF4-FFF2-40B4-BE49-F238E27FC236}">
                <a16:creationId xmlns:a16="http://schemas.microsoft.com/office/drawing/2014/main" id="{90510746-DAD9-3231-5701-4DB651FA02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8087" y="0"/>
            <a:ext cx="1683913" cy="521110"/>
          </a:xfrm>
          <a:prstGeom prst="rect">
            <a:avLst/>
          </a:prstGeom>
        </p:spPr>
      </p:pic>
    </p:spTree>
    <p:extLst>
      <p:ext uri="{BB962C8B-B14F-4D97-AF65-F5344CB8AC3E}">
        <p14:creationId xmlns:p14="http://schemas.microsoft.com/office/powerpoint/2010/main" val="2347019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yellow and white logo&#10;&#10;Description automatically generated">
            <a:extLst>
              <a:ext uri="{FF2B5EF4-FFF2-40B4-BE49-F238E27FC236}">
                <a16:creationId xmlns:a16="http://schemas.microsoft.com/office/drawing/2014/main" id="{46C02BBA-0B12-1713-FB91-59EDBB00B7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2536" y="230164"/>
            <a:ext cx="5606928" cy="1851727"/>
          </a:xfrm>
        </p:spPr>
      </p:pic>
      <p:pic>
        <p:nvPicPr>
          <p:cNvPr id="6" name="Picture 5">
            <a:extLst>
              <a:ext uri="{FF2B5EF4-FFF2-40B4-BE49-F238E27FC236}">
                <a16:creationId xmlns:a16="http://schemas.microsoft.com/office/drawing/2014/main" id="{CE09FFC4-45FA-2DF6-7D27-9074A15BA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6377" y="-3277"/>
            <a:ext cx="1818947" cy="562898"/>
          </a:xfrm>
          <a:prstGeom prst="rect">
            <a:avLst/>
          </a:prstGeom>
        </p:spPr>
      </p:pic>
      <p:sp>
        <p:nvSpPr>
          <p:cNvPr id="7" name="TextBox 6">
            <a:extLst>
              <a:ext uri="{FF2B5EF4-FFF2-40B4-BE49-F238E27FC236}">
                <a16:creationId xmlns:a16="http://schemas.microsoft.com/office/drawing/2014/main" id="{35EC60C7-7DCE-61E1-35A1-1B0FD6BE1268}"/>
              </a:ext>
            </a:extLst>
          </p:cNvPr>
          <p:cNvSpPr txBox="1"/>
          <p:nvPr/>
        </p:nvSpPr>
        <p:spPr>
          <a:xfrm>
            <a:off x="609600" y="2641600"/>
            <a:ext cx="10078720" cy="3254224"/>
          </a:xfrm>
          <a:prstGeom prst="rect">
            <a:avLst/>
          </a:prstGeom>
          <a:noFill/>
        </p:spPr>
        <p:txBody>
          <a:bodyPr wrap="square" rtlCol="0">
            <a:spAutoFit/>
          </a:bodyPr>
          <a:lstStyle/>
          <a:p>
            <a:pPr algn="just">
              <a:lnSpc>
                <a:spcPct val="115000"/>
              </a:lnSpc>
              <a:spcAft>
                <a:spcPts val="800"/>
              </a:spcAft>
            </a:pPr>
            <a:r>
              <a:rPr lang="en-US" sz="1600" kern="100" dirty="0">
                <a:latin typeface="Times New Roman" panose="02020603050405020304" pitchFamily="18" charset="0"/>
                <a:cs typeface="Times New Roman" panose="02020603050405020304" pitchFamily="18" charset="0"/>
              </a:rPr>
              <a:t>The main ideas from Finance Minister Nirmala Sitharaman's July 23 budget address are outlined in the article by Vivek Kaul. Changes in fiscal management, tax policy, and regional allocations are the main topics of discussion.</a:t>
            </a:r>
          </a:p>
          <a:p>
            <a:pPr algn="just">
              <a:lnSpc>
                <a:spcPct val="115000"/>
              </a:lnSpc>
              <a:spcAft>
                <a:spcPts val="800"/>
              </a:spcAft>
            </a:pPr>
            <a:r>
              <a:rPr lang="en-US" sz="1600" b="1" kern="100" dirty="0">
                <a:latin typeface="Times New Roman" panose="02020603050405020304" pitchFamily="18" charset="0"/>
                <a:cs typeface="Times New Roman" panose="02020603050405020304" pitchFamily="18" charset="0"/>
              </a:rPr>
              <a:t>Tax Act Review:</a:t>
            </a:r>
            <a:r>
              <a:rPr lang="en-US" sz="1600" kern="100" dirty="0">
                <a:latin typeface="Times New Roman" panose="02020603050405020304" pitchFamily="18" charset="0"/>
                <a:cs typeface="Times New Roman" panose="02020603050405020304" pitchFamily="18" charset="0"/>
              </a:rPr>
              <a:t> The government suggests a thorough overhaul of the Income Tax Act in order to make it easier to read and comprehend, which may facilitate the administration and compliance of taxes.</a:t>
            </a:r>
          </a:p>
          <a:p>
            <a:pPr algn="just">
              <a:lnSpc>
                <a:spcPct val="115000"/>
              </a:lnSpc>
              <a:spcAft>
                <a:spcPts val="800"/>
              </a:spcAft>
            </a:pPr>
            <a:r>
              <a:rPr lang="en-US" sz="1600" b="1" kern="100" dirty="0">
                <a:latin typeface="Times New Roman" panose="02020603050405020304" pitchFamily="18" charset="0"/>
                <a:cs typeface="Times New Roman" panose="02020603050405020304" pitchFamily="18" charset="0"/>
              </a:rPr>
              <a:t>Removal of Indexation Benefits:</a:t>
            </a:r>
            <a:r>
              <a:rPr lang="en-US" sz="1600" kern="100" dirty="0">
                <a:latin typeface="Times New Roman" panose="02020603050405020304" pitchFamily="18" charset="0"/>
                <a:cs typeface="Times New Roman" panose="02020603050405020304" pitchFamily="18" charset="0"/>
              </a:rPr>
              <a:t> Indexation advantages, which corrected gains for inflation, were previously included in long-term capital gains on real estate. Now that this benefit has been eliminated, gains are subject to a 12.5% tax. This reform attempts to lower housing costs for actual home buyers by focusing on speculative real estate investments.</a:t>
            </a:r>
          </a:p>
          <a:p>
            <a:pPr algn="just"/>
            <a:r>
              <a:rPr lang="en-US" sz="1600" b="1" kern="100" dirty="0">
                <a:latin typeface="Times New Roman" panose="02020603050405020304" pitchFamily="18" charset="0"/>
                <a:cs typeface="Times New Roman" panose="02020603050405020304" pitchFamily="18" charset="0"/>
              </a:rPr>
              <a:t>Special Allocations:</a:t>
            </a:r>
            <a:r>
              <a:rPr lang="en-US" sz="1600" kern="100" dirty="0">
                <a:latin typeface="Times New Roman" panose="02020603050405020304" pitchFamily="18" charset="0"/>
                <a:cs typeface="Times New Roman" panose="02020603050405020304" pitchFamily="18" charset="0"/>
              </a:rPr>
              <a:t> The budget shows the political approach to placate important coalition partners and assist regional development, with considerable sums allocated for road connectivity projects in Bihar and specific financial support for Andhra Pradesh</a:t>
            </a:r>
            <a:r>
              <a:rPr lang="en-US" sz="1800" dirty="0">
                <a:effectLst/>
                <a:latin typeface="Aptos" panose="020B0004020202020204" pitchFamily="34" charset="0"/>
                <a:ea typeface="Aptos" panose="020B0004020202020204" pitchFamily="34" charset="0"/>
                <a:cs typeface="Times New Roman" panose="02020603050405020304" pitchFamily="18" charset="0"/>
              </a:rPr>
              <a:t>.</a:t>
            </a:r>
            <a:endParaRPr lang="en-US" dirty="0"/>
          </a:p>
        </p:txBody>
      </p:sp>
    </p:spTree>
    <p:extLst>
      <p:ext uri="{BB962C8B-B14F-4D97-AF65-F5344CB8AC3E}">
        <p14:creationId xmlns:p14="http://schemas.microsoft.com/office/powerpoint/2010/main" val="1436013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blue and red text">
            <a:extLst>
              <a:ext uri="{FF2B5EF4-FFF2-40B4-BE49-F238E27FC236}">
                <a16:creationId xmlns:a16="http://schemas.microsoft.com/office/drawing/2014/main" id="{4F0353DE-C436-4939-F689-E693F235217B}"/>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9655" b="32626"/>
          <a:stretch/>
        </p:blipFill>
        <p:spPr>
          <a:xfrm>
            <a:off x="1783930" y="494225"/>
            <a:ext cx="8416412" cy="1383686"/>
          </a:xfrm>
        </p:spPr>
      </p:pic>
      <p:pic>
        <p:nvPicPr>
          <p:cNvPr id="8" name="Content Placeholder 7" descr="A screenshot of a newspaper">
            <a:extLst>
              <a:ext uri="{FF2B5EF4-FFF2-40B4-BE49-F238E27FC236}">
                <a16:creationId xmlns:a16="http://schemas.microsoft.com/office/drawing/2014/main" id="{53FA31D3-7B12-5A35-6BFE-208A9BFFF85C}"/>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0566" t="25288" r="14523" b="12302"/>
          <a:stretch/>
        </p:blipFill>
        <p:spPr>
          <a:xfrm>
            <a:off x="3952568" y="2212258"/>
            <a:ext cx="7847020" cy="3972233"/>
          </a:xfrm>
        </p:spPr>
      </p:pic>
      <p:sp>
        <p:nvSpPr>
          <p:cNvPr id="9" name="TextBox 8">
            <a:extLst>
              <a:ext uri="{FF2B5EF4-FFF2-40B4-BE49-F238E27FC236}">
                <a16:creationId xmlns:a16="http://schemas.microsoft.com/office/drawing/2014/main" id="{027EC37F-33B9-9848-1ECA-8360780701F1}"/>
              </a:ext>
            </a:extLst>
          </p:cNvPr>
          <p:cNvSpPr txBox="1"/>
          <p:nvPr/>
        </p:nvSpPr>
        <p:spPr>
          <a:xfrm>
            <a:off x="692549" y="2605548"/>
            <a:ext cx="2182761" cy="1477328"/>
          </a:xfrm>
          <a:prstGeom prst="rect">
            <a:avLst/>
          </a:prstGeom>
          <a:noFill/>
        </p:spPr>
        <p:txBody>
          <a:bodyPr wrap="square" rtlCol="0">
            <a:spAutoFit/>
          </a:bodyPr>
          <a:lstStyle/>
          <a:p>
            <a:r>
              <a:rPr lang="en-US" dirty="0"/>
              <a:t>News Article from </a:t>
            </a:r>
          </a:p>
          <a:p>
            <a:r>
              <a:rPr lang="en-US" dirty="0"/>
              <a:t>Financial Express Newspaper dated 24/07/2024.</a:t>
            </a:r>
          </a:p>
          <a:p>
            <a:endParaRPr lang="en-US" dirty="0"/>
          </a:p>
        </p:txBody>
      </p:sp>
      <p:pic>
        <p:nvPicPr>
          <p:cNvPr id="10" name="Picture 9">
            <a:extLst>
              <a:ext uri="{FF2B5EF4-FFF2-40B4-BE49-F238E27FC236}">
                <a16:creationId xmlns:a16="http://schemas.microsoft.com/office/drawing/2014/main" id="{EA98E84E-A5E1-853E-BAEC-855FB84F37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3053" y="0"/>
            <a:ext cx="1818947" cy="562898"/>
          </a:xfrm>
          <a:prstGeom prst="rect">
            <a:avLst/>
          </a:prstGeom>
        </p:spPr>
      </p:pic>
    </p:spTree>
    <p:extLst>
      <p:ext uri="{BB962C8B-B14F-4D97-AF65-F5344CB8AC3E}">
        <p14:creationId xmlns:p14="http://schemas.microsoft.com/office/powerpoint/2010/main" val="439422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ue and red text&#10;&#10;Description automatically generated">
            <a:extLst>
              <a:ext uri="{FF2B5EF4-FFF2-40B4-BE49-F238E27FC236}">
                <a16:creationId xmlns:a16="http://schemas.microsoft.com/office/drawing/2014/main" id="{5C3283CA-4F4A-0E11-8637-115A1C57F9E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8770" b="32865"/>
          <a:stretch/>
        </p:blipFill>
        <p:spPr>
          <a:xfrm>
            <a:off x="1695450" y="533513"/>
            <a:ext cx="8801099" cy="1460179"/>
          </a:xfrm>
        </p:spPr>
      </p:pic>
      <p:pic>
        <p:nvPicPr>
          <p:cNvPr id="6" name="Picture 5">
            <a:extLst>
              <a:ext uri="{FF2B5EF4-FFF2-40B4-BE49-F238E27FC236}">
                <a16:creationId xmlns:a16="http://schemas.microsoft.com/office/drawing/2014/main" id="{5BA97324-687B-339E-BC2F-F0ED43714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6377" y="-3277"/>
            <a:ext cx="1818947" cy="562898"/>
          </a:xfrm>
          <a:prstGeom prst="rect">
            <a:avLst/>
          </a:prstGeom>
        </p:spPr>
      </p:pic>
      <p:sp>
        <p:nvSpPr>
          <p:cNvPr id="7" name="TextBox 6">
            <a:extLst>
              <a:ext uri="{FF2B5EF4-FFF2-40B4-BE49-F238E27FC236}">
                <a16:creationId xmlns:a16="http://schemas.microsoft.com/office/drawing/2014/main" id="{BA198343-19E3-E58C-F54D-6F5162E428D8}"/>
              </a:ext>
            </a:extLst>
          </p:cNvPr>
          <p:cNvSpPr txBox="1"/>
          <p:nvPr/>
        </p:nvSpPr>
        <p:spPr>
          <a:xfrm>
            <a:off x="499109" y="2530482"/>
            <a:ext cx="9997440" cy="3440942"/>
          </a:xfrm>
          <a:prstGeom prst="rect">
            <a:avLst/>
          </a:prstGeom>
          <a:noFill/>
        </p:spPr>
        <p:txBody>
          <a:bodyPr wrap="square" rtlCol="0">
            <a:spAutoFit/>
          </a:bodyPr>
          <a:lstStyle/>
          <a:p>
            <a:pPr algn="just">
              <a:lnSpc>
                <a:spcPct val="115000"/>
              </a:lnSpc>
              <a:spcAft>
                <a:spcPts val="800"/>
              </a:spcAft>
            </a:pPr>
            <a:r>
              <a:rPr lang="en-US" sz="1600" kern="100" dirty="0">
                <a:latin typeface="Times New Roman" panose="02020603050405020304" pitchFamily="18" charset="0"/>
                <a:cs typeface="Times New Roman" panose="02020603050405020304" pitchFamily="18" charset="0"/>
              </a:rPr>
              <a:t>The main points of the first budget of the Modi 3.0 government, which Finance Minister Nirmala Sitharaman oversaw, are examined in this essay by KG Narendranath. The emphasis is on how the budget promotes social justice, job growth, and small and medium-sized businesses (SMEs) while maintaining fiscal restraint.</a:t>
            </a:r>
          </a:p>
          <a:p>
            <a:pPr algn="just">
              <a:lnSpc>
                <a:spcPct val="115000"/>
              </a:lnSpc>
              <a:spcAft>
                <a:spcPts val="800"/>
              </a:spcAft>
            </a:pPr>
            <a:r>
              <a:rPr lang="en-US" sz="1600" b="1" kern="100" dirty="0">
                <a:latin typeface="Times New Roman" panose="02020603050405020304" pitchFamily="18" charset="0"/>
                <a:cs typeface="Times New Roman" panose="02020603050405020304" pitchFamily="18" charset="0"/>
              </a:rPr>
              <a:t>Incentives for SMEs: </a:t>
            </a:r>
            <a:r>
              <a:rPr lang="en-US" sz="1600" kern="100" dirty="0">
                <a:latin typeface="Times New Roman" panose="02020603050405020304" pitchFamily="18" charset="0"/>
                <a:cs typeface="Times New Roman" panose="02020603050405020304" pitchFamily="18" charset="0"/>
              </a:rPr>
              <a:t>New programs are unveiled to assist small and medium-sized businesses. This includes programs to increase job creation and skill development as well as a credit guarantee program.</a:t>
            </a:r>
          </a:p>
          <a:p>
            <a:pPr algn="just">
              <a:lnSpc>
                <a:spcPct val="115000"/>
              </a:lnSpc>
              <a:spcAft>
                <a:spcPts val="800"/>
              </a:spcAft>
            </a:pPr>
            <a:r>
              <a:rPr lang="en-US" sz="1600" b="1" kern="100" dirty="0">
                <a:latin typeface="Times New Roman" panose="02020603050405020304" pitchFamily="18" charset="0"/>
                <a:cs typeface="Times New Roman" panose="02020603050405020304" pitchFamily="18" charset="0"/>
              </a:rPr>
              <a:t>Bond Yields and Stock Market: </a:t>
            </a:r>
            <a:r>
              <a:rPr lang="en-US" sz="1600" kern="100" dirty="0">
                <a:latin typeface="Times New Roman" panose="02020603050405020304" pitchFamily="18" charset="0"/>
                <a:cs typeface="Times New Roman" panose="02020603050405020304" pitchFamily="18" charset="0"/>
              </a:rPr>
              <a:t>Treasury bills were more negatively impacted by the decrease in government borrowing than longer-dated securities, since the yield on benchmark bonds was unchanged at 6.969%. The BSE Sensex fluctuated 1,500 points during the day before closing marginally lower by 0.09%, demonstrating the volatility of the stock market. This illustrates the differing opinions of investors regarding the budgetary measures.</a:t>
            </a:r>
          </a:p>
          <a:p>
            <a:pPr algn="just"/>
            <a:r>
              <a:rPr lang="en-US" sz="1600" b="1" kern="100" dirty="0">
                <a:latin typeface="Times New Roman" panose="02020603050405020304" pitchFamily="18" charset="0"/>
                <a:cs typeface="Times New Roman" panose="02020603050405020304" pitchFamily="18" charset="0"/>
              </a:rPr>
              <a:t>Social Equity: </a:t>
            </a:r>
            <a:r>
              <a:rPr lang="en-US" sz="1600" kern="100" dirty="0">
                <a:latin typeface="Times New Roman" panose="02020603050405020304" pitchFamily="18" charset="0"/>
                <a:cs typeface="Times New Roman" panose="02020603050405020304" pitchFamily="18" charset="0"/>
              </a:rPr>
              <a:t>In line with the government's larger socioeconomic objectives, the budget seeks to enhance social and economic justice by giving targeted assistance to youth, rural communities, and the neo-middle class.</a:t>
            </a:r>
          </a:p>
        </p:txBody>
      </p:sp>
    </p:spTree>
    <p:extLst>
      <p:ext uri="{BB962C8B-B14F-4D97-AF65-F5344CB8AC3E}">
        <p14:creationId xmlns:p14="http://schemas.microsoft.com/office/powerpoint/2010/main" val="1754190783"/>
      </p:ext>
    </p:extLst>
  </p:cSld>
  <p:clrMapOvr>
    <a:masterClrMapping/>
  </p:clrMapOvr>
</p:sld>
</file>

<file path=ppt/theme/theme1.xml><?xml version="1.0" encoding="utf-8"?>
<a:theme xmlns:a="http://schemas.openxmlformats.org/drawingml/2006/main" name="RocaVTI">
  <a:themeElements>
    <a:clrScheme name="Custom 101">
      <a:dk1>
        <a:sysClr val="windowText" lastClr="000000"/>
      </a:dk1>
      <a:lt1>
        <a:sysClr val="window" lastClr="FFFFFF"/>
      </a:lt1>
      <a:dk2>
        <a:srgbClr val="463443"/>
      </a:dk2>
      <a:lt2>
        <a:srgbClr val="F3F0E9"/>
      </a:lt2>
      <a:accent1>
        <a:srgbClr val="D45E5E"/>
      </a:accent1>
      <a:accent2>
        <a:srgbClr val="D49D8C"/>
      </a:accent2>
      <a:accent3>
        <a:srgbClr val="BF873A"/>
      </a:accent3>
      <a:accent4>
        <a:srgbClr val="C05050"/>
      </a:accent4>
      <a:accent5>
        <a:srgbClr val="A89F68"/>
      </a:accent5>
      <a:accent6>
        <a:srgbClr val="8F6B8A"/>
      </a:accent6>
      <a:hlink>
        <a:srgbClr val="D75681"/>
      </a:hlink>
      <a:folHlink>
        <a:srgbClr val="6C9D92"/>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101">
    <a:dk1>
      <a:sysClr val="windowText" lastClr="000000"/>
    </a:dk1>
    <a:lt1>
      <a:sysClr val="window" lastClr="FFFFFF"/>
    </a:lt1>
    <a:dk2>
      <a:srgbClr val="463443"/>
    </a:dk2>
    <a:lt2>
      <a:srgbClr val="F3F0E9"/>
    </a:lt2>
    <a:accent1>
      <a:srgbClr val="D45E5E"/>
    </a:accent1>
    <a:accent2>
      <a:srgbClr val="D49D8C"/>
    </a:accent2>
    <a:accent3>
      <a:srgbClr val="BF873A"/>
    </a:accent3>
    <a:accent4>
      <a:srgbClr val="C05050"/>
    </a:accent4>
    <a:accent5>
      <a:srgbClr val="A89F68"/>
    </a:accent5>
    <a:accent6>
      <a:srgbClr val="8F6B8A"/>
    </a:accent6>
    <a:hlink>
      <a:srgbClr val="D75681"/>
    </a:hlink>
    <a:folHlink>
      <a:srgbClr val="6C9D92"/>
    </a:folHlink>
  </a:clrScheme>
</a:themeOverride>
</file>

<file path=docProps/app.xml><?xml version="1.0" encoding="utf-8"?>
<Properties xmlns="http://schemas.openxmlformats.org/officeDocument/2006/extended-properties" xmlns:vt="http://schemas.openxmlformats.org/officeDocument/2006/docPropsVTypes">
  <Template/>
  <TotalTime>154</TotalTime>
  <Words>977</Words>
  <Application>Microsoft Office PowerPoint</Application>
  <PresentationFormat>Widescreen</PresentationFormat>
  <Paragraphs>42</Paragraphs>
  <Slides>12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Arial</vt:lpstr>
      <vt:lpstr>Avenir Next LT Pro</vt:lpstr>
      <vt:lpstr>Avenir Next LT Pro Light</vt:lpstr>
      <vt:lpstr>Georgia Pro Semibold</vt:lpstr>
      <vt:lpstr>Times New Roman</vt:lpstr>
      <vt:lpstr>RocaVTI</vt:lpstr>
      <vt:lpstr>Managerial Economics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Ashwin Dhumal(MBA-24)</dc:creator>
  <cp:lastModifiedBy>Ashwin Dhumal(MBA-24)</cp:lastModifiedBy>
  <cp:revision>1</cp:revision>
  <dcterms:created xsi:type="dcterms:W3CDTF">2024-07-26T13:57:50Z</dcterms:created>
  <dcterms:modified xsi:type="dcterms:W3CDTF">2024-07-26T18:26:24Z</dcterms:modified>
</cp:coreProperties>
</file>